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099300" cy="102346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3006"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568"/>
            <a:ext cx="5829300" cy="1960033"/>
          </a:xfrm>
        </p:spPr>
        <p:txBody>
          <a:bodyPr/>
          <a:lstStyle/>
          <a:p>
            <a:r>
              <a:rPr lang="sv-SE" smtClean="0"/>
              <a:t>Klicka här för att ändra format</a:t>
            </a:r>
            <a:endParaRPr lang="en-GB"/>
          </a:p>
        </p:txBody>
      </p:sp>
      <p:sp>
        <p:nvSpPr>
          <p:cNvPr id="3" name="Underrubrik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GB"/>
          </a:p>
        </p:txBody>
      </p:sp>
      <p:sp>
        <p:nvSpPr>
          <p:cNvPr id="4" name="Platshållare för datum 3"/>
          <p:cNvSpPr>
            <a:spLocks noGrp="1"/>
          </p:cNvSpPr>
          <p:nvPr>
            <p:ph type="dt" sz="half" idx="10"/>
          </p:nvPr>
        </p:nvSpPr>
        <p:spPr/>
        <p:txBody>
          <a:bodyPr/>
          <a:lstStyle/>
          <a:p>
            <a:fld id="{74834C89-6441-4404-B822-D3764FA4DFAC}" type="datetimeFigureOut">
              <a:rPr lang="en-GB" smtClean="0"/>
              <a:t>24/02/2020</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14312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74834C89-6441-4404-B822-D3764FA4DFAC}" type="datetimeFigureOut">
              <a:rPr lang="en-GB" smtClean="0"/>
              <a:t>24/02/2020</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384206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72050" y="366185"/>
            <a:ext cx="1543050" cy="7802033"/>
          </a:xfrm>
        </p:spPr>
        <p:txBody>
          <a:bodyPr vert="eaVert"/>
          <a:lstStyle/>
          <a:p>
            <a:r>
              <a:rPr lang="sv-SE" smtClean="0"/>
              <a:t>Klicka här för att ändra format</a:t>
            </a:r>
            <a:endParaRPr lang="en-GB"/>
          </a:p>
        </p:txBody>
      </p:sp>
      <p:sp>
        <p:nvSpPr>
          <p:cNvPr id="3" name="Platshållare för lodrät text 2"/>
          <p:cNvSpPr>
            <a:spLocks noGrp="1"/>
          </p:cNvSpPr>
          <p:nvPr>
            <p:ph type="body" orient="vert" idx="1"/>
          </p:nvPr>
        </p:nvSpPr>
        <p:spPr>
          <a:xfrm>
            <a:off x="342900" y="366185"/>
            <a:ext cx="4514850" cy="7802033"/>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74834C89-6441-4404-B822-D3764FA4DFAC}" type="datetimeFigureOut">
              <a:rPr lang="en-GB" smtClean="0"/>
              <a:t>24/02/2020</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274167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74834C89-6441-4404-B822-D3764FA4DFAC}" type="datetimeFigureOut">
              <a:rPr lang="en-GB" smtClean="0"/>
              <a:t>24/02/2020</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47156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735" y="5875867"/>
            <a:ext cx="5829300" cy="1816100"/>
          </a:xfrm>
        </p:spPr>
        <p:txBody>
          <a:bodyPr anchor="t"/>
          <a:lstStyle>
            <a:lvl1pPr algn="l">
              <a:defRPr sz="4000" b="1" cap="all"/>
            </a:lvl1pPr>
          </a:lstStyle>
          <a:p>
            <a:r>
              <a:rPr lang="sv-SE" smtClean="0"/>
              <a:t>Klicka här för att ändra format</a:t>
            </a:r>
            <a:endParaRPr lang="en-GB"/>
          </a:p>
        </p:txBody>
      </p:sp>
      <p:sp>
        <p:nvSpPr>
          <p:cNvPr id="3" name="Platshållare för text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4834C89-6441-4404-B822-D3764FA4DFAC}" type="datetimeFigureOut">
              <a:rPr lang="en-GB" smtClean="0"/>
              <a:t>24/02/2020</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2544265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innehåll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datum 4"/>
          <p:cNvSpPr>
            <a:spLocks noGrp="1"/>
          </p:cNvSpPr>
          <p:nvPr>
            <p:ph type="dt" sz="half" idx="10"/>
          </p:nvPr>
        </p:nvSpPr>
        <p:spPr/>
        <p:txBody>
          <a:bodyPr/>
          <a:lstStyle/>
          <a:p>
            <a:fld id="{74834C89-6441-4404-B822-D3764FA4DFAC}" type="datetimeFigureOut">
              <a:rPr lang="en-GB" smtClean="0"/>
              <a:t>24/02/2020</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325731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GB"/>
          </a:p>
        </p:txBody>
      </p:sp>
      <p:sp>
        <p:nvSpPr>
          <p:cNvPr id="3" name="Platshållare för text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text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7" name="Platshållare för datum 6"/>
          <p:cNvSpPr>
            <a:spLocks noGrp="1"/>
          </p:cNvSpPr>
          <p:nvPr>
            <p:ph type="dt" sz="half" idx="10"/>
          </p:nvPr>
        </p:nvSpPr>
        <p:spPr/>
        <p:txBody>
          <a:bodyPr/>
          <a:lstStyle/>
          <a:p>
            <a:fld id="{74834C89-6441-4404-B822-D3764FA4DFAC}" type="datetimeFigureOut">
              <a:rPr lang="en-GB" smtClean="0"/>
              <a:t>24/02/2020</a:t>
            </a:fld>
            <a:endParaRPr lang="en-GB"/>
          </a:p>
        </p:txBody>
      </p:sp>
      <p:sp>
        <p:nvSpPr>
          <p:cNvPr id="8" name="Platshållare för sidfot 7"/>
          <p:cNvSpPr>
            <a:spLocks noGrp="1"/>
          </p:cNvSpPr>
          <p:nvPr>
            <p:ph type="ftr" sz="quarter" idx="11"/>
          </p:nvPr>
        </p:nvSpPr>
        <p:spPr/>
        <p:txBody>
          <a:bodyPr/>
          <a:lstStyle/>
          <a:p>
            <a:endParaRPr lang="en-GB"/>
          </a:p>
        </p:txBody>
      </p:sp>
      <p:sp>
        <p:nvSpPr>
          <p:cNvPr id="9" name="Platshållare för bildnummer 8"/>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3143244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datum 2"/>
          <p:cNvSpPr>
            <a:spLocks noGrp="1"/>
          </p:cNvSpPr>
          <p:nvPr>
            <p:ph type="dt" sz="half" idx="10"/>
          </p:nvPr>
        </p:nvSpPr>
        <p:spPr/>
        <p:txBody>
          <a:bodyPr/>
          <a:lstStyle/>
          <a:p>
            <a:fld id="{74834C89-6441-4404-B822-D3764FA4DFAC}" type="datetimeFigureOut">
              <a:rPr lang="en-GB" smtClean="0"/>
              <a:t>24/02/2020</a:t>
            </a:fld>
            <a:endParaRPr lang="en-GB"/>
          </a:p>
        </p:txBody>
      </p:sp>
      <p:sp>
        <p:nvSpPr>
          <p:cNvPr id="4" name="Platshållare för sidfot 3"/>
          <p:cNvSpPr>
            <a:spLocks noGrp="1"/>
          </p:cNvSpPr>
          <p:nvPr>
            <p:ph type="ftr" sz="quarter" idx="11"/>
          </p:nvPr>
        </p:nvSpPr>
        <p:spPr/>
        <p:txBody>
          <a:bodyPr/>
          <a:lstStyle/>
          <a:p>
            <a:endParaRPr lang="en-GB"/>
          </a:p>
        </p:txBody>
      </p:sp>
      <p:sp>
        <p:nvSpPr>
          <p:cNvPr id="5" name="Platshållare för bildnummer 4"/>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119434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4834C89-6441-4404-B822-D3764FA4DFAC}" type="datetimeFigureOut">
              <a:rPr lang="en-GB" smtClean="0"/>
              <a:t>24/02/2020</a:t>
            </a:fld>
            <a:endParaRPr lang="en-GB"/>
          </a:p>
        </p:txBody>
      </p:sp>
      <p:sp>
        <p:nvSpPr>
          <p:cNvPr id="3" name="Platshållare för sidfot 2"/>
          <p:cNvSpPr>
            <a:spLocks noGrp="1"/>
          </p:cNvSpPr>
          <p:nvPr>
            <p:ph type="ftr" sz="quarter" idx="11"/>
          </p:nvPr>
        </p:nvSpPr>
        <p:spPr/>
        <p:txBody>
          <a:bodyPr/>
          <a:lstStyle/>
          <a:p>
            <a:endParaRPr lang="en-GB"/>
          </a:p>
        </p:txBody>
      </p:sp>
      <p:sp>
        <p:nvSpPr>
          <p:cNvPr id="4" name="Platshållare för bildnummer 3"/>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123873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4067"/>
            <a:ext cx="2256235" cy="1549400"/>
          </a:xfrm>
        </p:spPr>
        <p:txBody>
          <a:bodyPr anchor="b"/>
          <a:lstStyle>
            <a:lvl1pPr algn="l">
              <a:defRPr sz="2000" b="1"/>
            </a:lvl1pPr>
          </a:lstStyle>
          <a:p>
            <a:r>
              <a:rPr lang="sv-SE" smtClean="0"/>
              <a:t>Klicka här för att ändra format</a:t>
            </a:r>
            <a:endParaRPr lang="en-GB"/>
          </a:p>
        </p:txBody>
      </p:sp>
      <p:sp>
        <p:nvSpPr>
          <p:cNvPr id="3" name="Platshållare för innehåll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text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4834C89-6441-4404-B822-D3764FA4DFAC}" type="datetimeFigureOut">
              <a:rPr lang="en-GB" smtClean="0"/>
              <a:t>24/02/2020</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134740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216" y="6400800"/>
            <a:ext cx="4114800" cy="755651"/>
          </a:xfrm>
        </p:spPr>
        <p:txBody>
          <a:bodyPr anchor="b"/>
          <a:lstStyle>
            <a:lvl1pPr algn="l">
              <a:defRPr sz="2000" b="1"/>
            </a:lvl1pPr>
          </a:lstStyle>
          <a:p>
            <a:r>
              <a:rPr lang="sv-SE" smtClean="0"/>
              <a:t>Klicka här för att ändra format</a:t>
            </a:r>
            <a:endParaRPr lang="en-GB"/>
          </a:p>
        </p:txBody>
      </p:sp>
      <p:sp>
        <p:nvSpPr>
          <p:cNvPr id="3" name="Platshållare för bild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tshållare för text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4834C89-6441-4404-B822-D3764FA4DFAC}" type="datetimeFigureOut">
              <a:rPr lang="en-GB" smtClean="0"/>
              <a:t>24/02/2020</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1F315794-6B7D-45DD-BF80-E6741FBE1D77}" type="slidenum">
              <a:rPr lang="en-GB" smtClean="0"/>
              <a:t>‹#›</a:t>
            </a:fld>
            <a:endParaRPr lang="en-GB"/>
          </a:p>
        </p:txBody>
      </p:sp>
    </p:spTree>
    <p:extLst>
      <p:ext uri="{BB962C8B-B14F-4D97-AF65-F5344CB8AC3E}">
        <p14:creationId xmlns:p14="http://schemas.microsoft.com/office/powerpoint/2010/main" val="3001911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sv-SE" smtClean="0"/>
              <a:t>Klicka här för att ändra format</a:t>
            </a:r>
            <a:endParaRPr lang="en-GB"/>
          </a:p>
        </p:txBody>
      </p:sp>
      <p:sp>
        <p:nvSpPr>
          <p:cNvPr id="3" name="Platshållare för text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4834C89-6441-4404-B822-D3764FA4DFAC}" type="datetimeFigureOut">
              <a:rPr lang="en-GB" smtClean="0"/>
              <a:t>24/02/2020</a:t>
            </a:fld>
            <a:endParaRPr lang="en-GB"/>
          </a:p>
        </p:txBody>
      </p:sp>
      <p:sp>
        <p:nvSpPr>
          <p:cNvPr id="5" name="Platshållare för sidfot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tshållare för bildnumm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F315794-6B7D-45DD-BF80-E6741FBE1D77}" type="slidenum">
              <a:rPr lang="en-GB" smtClean="0"/>
              <a:t>‹#›</a:t>
            </a:fld>
            <a:endParaRPr lang="en-GB"/>
          </a:p>
        </p:txBody>
      </p:sp>
    </p:spTree>
    <p:extLst>
      <p:ext uri="{BB962C8B-B14F-4D97-AF65-F5344CB8AC3E}">
        <p14:creationId xmlns:p14="http://schemas.microsoft.com/office/powerpoint/2010/main" val="2604838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ola.sundman@umu.se" TargetMode="External"/><Relationship Id="rId7"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mailto:leif.jonsson@umu.se" TargetMode="External"/><Relationship Id="rId5" Type="http://schemas.openxmlformats.org/officeDocument/2006/relationships/hyperlink" Target="http://www.celluloseworkshop.com/" TargetMode="External"/><Relationship Id="rId4" Type="http://schemas.openxmlformats.org/officeDocument/2006/relationships/hyperlink" Target="mailto:ulf.germgard@kau.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2776" y="6809828"/>
            <a:ext cx="1150770" cy="1150770"/>
          </a:xfrm>
          <a:prstGeom prst="rect">
            <a:avLst/>
          </a:prstGeom>
        </p:spPr>
      </p:pic>
      <p:sp>
        <p:nvSpPr>
          <p:cNvPr id="7" name="textruta 6"/>
          <p:cNvSpPr txBox="1"/>
          <p:nvPr/>
        </p:nvSpPr>
        <p:spPr>
          <a:xfrm>
            <a:off x="620688" y="1049476"/>
            <a:ext cx="5760640" cy="8094524"/>
          </a:xfrm>
          <a:prstGeom prst="rect">
            <a:avLst/>
          </a:prstGeom>
          <a:noFill/>
        </p:spPr>
        <p:txBody>
          <a:bodyPr wrap="square" rtlCol="0">
            <a:spAutoFit/>
          </a:bodyPr>
          <a:lstStyle/>
          <a:p>
            <a:r>
              <a:rPr lang="en-GB" sz="1600" b="1" dirty="0" smtClean="0">
                <a:solidFill>
                  <a:schemeClr val="accent3">
                    <a:lumMod val="50000"/>
                  </a:schemeClr>
                </a:solidFill>
              </a:rPr>
              <a:t>The 9</a:t>
            </a:r>
            <a:r>
              <a:rPr lang="en-GB" sz="1600" b="1" baseline="30000" dirty="0" smtClean="0">
                <a:solidFill>
                  <a:schemeClr val="accent3">
                    <a:lumMod val="50000"/>
                  </a:schemeClr>
                </a:solidFill>
              </a:rPr>
              <a:t>th</a:t>
            </a:r>
            <a:r>
              <a:rPr lang="en-GB" sz="1600" b="1" dirty="0" smtClean="0">
                <a:solidFill>
                  <a:schemeClr val="accent3">
                    <a:lumMod val="50000"/>
                  </a:schemeClr>
                </a:solidFill>
              </a:rPr>
              <a:t> Workshop on Cellulose,</a:t>
            </a:r>
          </a:p>
          <a:p>
            <a:r>
              <a:rPr lang="en-GB" sz="1600" b="1" dirty="0" smtClean="0">
                <a:solidFill>
                  <a:schemeClr val="accent3">
                    <a:lumMod val="50000"/>
                  </a:schemeClr>
                </a:solidFill>
              </a:rPr>
              <a:t>Regenerated Cellulose and Cellulose Derivatives </a:t>
            </a:r>
          </a:p>
          <a:p>
            <a:r>
              <a:rPr lang="en-GB" sz="1200" dirty="0" err="1" smtClean="0"/>
              <a:t>Örnsköldsvik</a:t>
            </a:r>
            <a:r>
              <a:rPr lang="en-GB" sz="1200" dirty="0" smtClean="0"/>
              <a:t>, Sweden, 17-18 November 2020 </a:t>
            </a:r>
            <a:r>
              <a:rPr lang="en-GB" sz="1200" b="1" dirty="0" smtClean="0"/>
              <a:t>	</a:t>
            </a:r>
          </a:p>
          <a:p>
            <a:endParaRPr lang="en-GB" sz="1200" dirty="0" smtClean="0"/>
          </a:p>
          <a:p>
            <a:r>
              <a:rPr lang="en-GB" sz="1200" b="1" dirty="0" smtClean="0">
                <a:solidFill>
                  <a:schemeClr val="accent3">
                    <a:lumMod val="50000"/>
                  </a:schemeClr>
                </a:solidFill>
              </a:rPr>
              <a:t>Call for papers </a:t>
            </a:r>
          </a:p>
          <a:p>
            <a:r>
              <a:rPr lang="en-GB" sz="1200" dirty="0" smtClean="0"/>
              <a:t>This international workshop</a:t>
            </a:r>
            <a:r>
              <a:rPr lang="en-GB" sz="1200" dirty="0"/>
              <a:t>, </a:t>
            </a:r>
            <a:r>
              <a:rPr lang="en-GB" sz="1200" dirty="0" smtClean="0"/>
              <a:t>held every </a:t>
            </a:r>
            <a:r>
              <a:rPr lang="en-GB" sz="1200" dirty="0"/>
              <a:t>second </a:t>
            </a:r>
            <a:r>
              <a:rPr lang="en-GB" sz="1200" dirty="0" smtClean="0"/>
              <a:t>year, will be arranged in cooperation between Umeå University and Karlstad University and is focused on basic and applied studies in the field of cellulose, nanocellulose, regenerated cellulose and cellulose derivatives. The workshop is sponsored by leading suppliers of dissolving pulps and machinery to guarantee that the workshop will have a mix of academic and applied presentations. </a:t>
            </a:r>
          </a:p>
          <a:p>
            <a:endParaRPr lang="en-GB" sz="1200" dirty="0" smtClean="0"/>
          </a:p>
          <a:p>
            <a:r>
              <a:rPr lang="en-GB" sz="1200" dirty="0" smtClean="0"/>
              <a:t>Topics of interest for submission include, but are not limited to: </a:t>
            </a:r>
          </a:p>
          <a:p>
            <a:pPr marL="171450" indent="-171450">
              <a:buFont typeface="Arial" panose="020B0604020202020204" pitchFamily="34" charset="0"/>
              <a:buChar char="•"/>
            </a:pPr>
            <a:r>
              <a:rPr lang="en-GB" sz="1200" dirty="0" smtClean="0"/>
              <a:t>Cellulose chemistry and derivatives </a:t>
            </a:r>
          </a:p>
          <a:p>
            <a:pPr marL="171450" indent="-171450">
              <a:buFont typeface="Arial" panose="020B0604020202020204" pitchFamily="34" charset="0"/>
              <a:buChar char="•"/>
            </a:pPr>
            <a:r>
              <a:rPr lang="en-GB" sz="1200" dirty="0" smtClean="0"/>
              <a:t>Cellulose structures and composites </a:t>
            </a:r>
          </a:p>
          <a:p>
            <a:pPr marL="171450" indent="-171450">
              <a:buFont typeface="Arial" panose="020B0604020202020204" pitchFamily="34" charset="0"/>
              <a:buChar char="•"/>
            </a:pPr>
            <a:r>
              <a:rPr lang="en-GB" sz="1200" dirty="0" smtClean="0"/>
              <a:t>Dissolution of cellulose</a:t>
            </a:r>
          </a:p>
          <a:p>
            <a:pPr marL="171450" indent="-171450">
              <a:buFont typeface="Arial" panose="020B0604020202020204" pitchFamily="34" charset="0"/>
              <a:buChar char="•"/>
            </a:pPr>
            <a:r>
              <a:rPr lang="en-GB" sz="1200" dirty="0" smtClean="0"/>
              <a:t>Dissolving pulp preparation and properties</a:t>
            </a:r>
          </a:p>
          <a:p>
            <a:pPr marL="171450" indent="-171450">
              <a:buFont typeface="Arial" panose="020B0604020202020204" pitchFamily="34" charset="0"/>
              <a:buChar char="•"/>
            </a:pPr>
            <a:r>
              <a:rPr lang="en-GB" sz="1200" dirty="0" smtClean="0"/>
              <a:t>Nanocellulose</a:t>
            </a:r>
          </a:p>
          <a:p>
            <a:pPr marL="171450" indent="-171450">
              <a:buFont typeface="Arial" panose="020B0604020202020204" pitchFamily="34" charset="0"/>
              <a:buChar char="•"/>
            </a:pPr>
            <a:r>
              <a:rPr lang="en-GB" sz="1200" dirty="0" smtClean="0"/>
              <a:t>Regeneration of cellulose</a:t>
            </a:r>
          </a:p>
          <a:p>
            <a:pPr marL="171450" indent="-171450">
              <a:buFont typeface="Arial" panose="020B0604020202020204" pitchFamily="34" charset="0"/>
              <a:buChar char="•"/>
            </a:pPr>
            <a:r>
              <a:rPr lang="en-GB" sz="1200" dirty="0" smtClean="0"/>
              <a:t>Spinning of cellulosic fibres</a:t>
            </a:r>
          </a:p>
          <a:p>
            <a:endParaRPr lang="en-GB" sz="1200" dirty="0" smtClean="0"/>
          </a:p>
          <a:p>
            <a:r>
              <a:rPr lang="en-GB" sz="1200" b="1" dirty="0" smtClean="0">
                <a:solidFill>
                  <a:schemeClr val="accent3">
                    <a:lumMod val="50000"/>
                  </a:schemeClr>
                </a:solidFill>
              </a:rPr>
              <a:t>Deadlines for abstracts</a:t>
            </a:r>
          </a:p>
          <a:p>
            <a:r>
              <a:rPr lang="en-GB" sz="1200" dirty="0" smtClean="0"/>
              <a:t>Short abstracts of one page are </a:t>
            </a:r>
            <a:r>
              <a:rPr lang="en-GB" sz="1200" dirty="0" smtClean="0"/>
              <a:t>welcome to </a:t>
            </a:r>
            <a:r>
              <a:rPr lang="en-GB" sz="1200" dirty="0" smtClean="0">
                <a:hlinkClick r:id="rId3"/>
              </a:rPr>
              <a:t>ola.sundman@umu.se</a:t>
            </a:r>
            <a:r>
              <a:rPr lang="en-GB" sz="1200" dirty="0" smtClean="0"/>
              <a:t> or </a:t>
            </a:r>
            <a:r>
              <a:rPr lang="en-GB" sz="1200" dirty="0" smtClean="0">
                <a:hlinkClick r:id="rId4"/>
              </a:rPr>
              <a:t>ulf.germgard@kau.se</a:t>
            </a:r>
            <a:r>
              <a:rPr lang="en-GB" sz="1200" dirty="0" smtClean="0"/>
              <a:t> latest May 29, 2020. If an abstract is accepted, extended abstracts (optional) of max four A4 pages are welcome until October 26.  </a:t>
            </a:r>
          </a:p>
          <a:p>
            <a:endParaRPr lang="en-GB" sz="1200" dirty="0" smtClean="0"/>
          </a:p>
          <a:p>
            <a:r>
              <a:rPr lang="en-GB" sz="1200" b="1" dirty="0" smtClean="0">
                <a:solidFill>
                  <a:schemeClr val="accent3">
                    <a:lumMod val="50000"/>
                  </a:schemeClr>
                </a:solidFill>
              </a:rPr>
              <a:t>Information</a:t>
            </a:r>
          </a:p>
          <a:p>
            <a:r>
              <a:rPr lang="en-GB" sz="1200" dirty="0" smtClean="0"/>
              <a:t>For more information and abstract template visit </a:t>
            </a:r>
            <a:r>
              <a:rPr lang="en-GB" sz="1200" dirty="0" smtClean="0">
                <a:hlinkClick r:id="rId5"/>
              </a:rPr>
              <a:t>www.celluloseworkshop.com</a:t>
            </a:r>
            <a:r>
              <a:rPr lang="en-GB" sz="1200" dirty="0" smtClean="0"/>
              <a:t> or contact: </a:t>
            </a:r>
          </a:p>
          <a:p>
            <a:r>
              <a:rPr lang="en-GB" sz="1200" dirty="0" smtClean="0"/>
              <a:t>Professor Ulf Germgård, email </a:t>
            </a:r>
            <a:r>
              <a:rPr lang="en-GB" sz="1200" dirty="0" smtClean="0">
                <a:hlinkClick r:id="rId4"/>
              </a:rPr>
              <a:t>ulf.germgard@kau.se</a:t>
            </a:r>
            <a:r>
              <a:rPr lang="en-GB" sz="1200" dirty="0" smtClean="0"/>
              <a:t>, Tel +46(0)54 7001780 or Professor Leif Jönsson, e-mail </a:t>
            </a:r>
            <a:r>
              <a:rPr lang="en-GB" sz="1200" dirty="0" smtClean="0">
                <a:hlinkClick r:id="rId6"/>
              </a:rPr>
              <a:t>leif.jonsson@umu.se</a:t>
            </a:r>
            <a:r>
              <a:rPr lang="en-GB" sz="1200" dirty="0" smtClean="0"/>
              <a:t> Tel +46(0)90 7866811</a:t>
            </a:r>
            <a:endParaRPr lang="en-GB" sz="1200" dirty="0"/>
          </a:p>
          <a:p>
            <a:endParaRPr lang="en-GB" sz="1200" dirty="0" smtClean="0"/>
          </a:p>
          <a:p>
            <a:endParaRPr lang="en-GB" sz="1200" dirty="0"/>
          </a:p>
          <a:p>
            <a:endParaRPr lang="en-GB" sz="1200" dirty="0" smtClean="0"/>
          </a:p>
          <a:p>
            <a:r>
              <a:rPr lang="en-GB" sz="1200" dirty="0" smtClean="0"/>
              <a:t>               </a:t>
            </a:r>
            <a:endParaRPr lang="en-GB" sz="1200" dirty="0"/>
          </a:p>
          <a:p>
            <a:endParaRPr lang="en-GB" sz="1200" dirty="0" smtClean="0"/>
          </a:p>
          <a:p>
            <a:endParaRPr lang="en-GB" sz="1200" dirty="0" smtClean="0"/>
          </a:p>
          <a:p>
            <a:endParaRPr lang="en-GB" sz="1200" dirty="0" smtClean="0"/>
          </a:p>
          <a:p>
            <a:endParaRPr lang="en-GB" sz="1200" dirty="0" smtClean="0"/>
          </a:p>
          <a:p>
            <a:r>
              <a:rPr lang="en-GB" sz="800" b="1" i="1" dirty="0" smtClean="0"/>
              <a:t>Programme committee</a:t>
            </a:r>
          </a:p>
          <a:p>
            <a:r>
              <a:rPr lang="en-GB" sz="800" dirty="0"/>
              <a:t>Professor Monica Ek, Royal Institute of Technology, </a:t>
            </a:r>
            <a:r>
              <a:rPr lang="en-GB" sz="800" dirty="0" smtClean="0"/>
              <a:t>Sweden; Professor </a:t>
            </a:r>
            <a:r>
              <a:rPr lang="en-GB" sz="800" dirty="0"/>
              <a:t>Pedro </a:t>
            </a:r>
            <a:r>
              <a:rPr lang="en-GB" sz="800" dirty="0" err="1"/>
              <a:t>Fardim</a:t>
            </a:r>
            <a:r>
              <a:rPr lang="en-GB" sz="800" dirty="0"/>
              <a:t>, KU Leuven University, </a:t>
            </a:r>
            <a:r>
              <a:rPr lang="en-GB" sz="800" dirty="0" smtClean="0"/>
              <a:t>Belgium; Professor </a:t>
            </a:r>
            <a:r>
              <a:rPr lang="en-GB" sz="800" dirty="0"/>
              <a:t>Ulf Germgård, Karlstad University, </a:t>
            </a:r>
            <a:r>
              <a:rPr lang="en-GB" sz="800" dirty="0" smtClean="0"/>
              <a:t>Sweden; Professor </a:t>
            </a:r>
            <a:r>
              <a:rPr lang="en-GB" sz="800" dirty="0"/>
              <a:t>Gunnar Henriksson, Royal Institute of Technology, </a:t>
            </a:r>
            <a:r>
              <a:rPr lang="en-GB" sz="800" dirty="0" smtClean="0"/>
              <a:t>Sweden; Professor </a:t>
            </a:r>
            <a:r>
              <a:rPr lang="en-GB" sz="800" dirty="0"/>
              <a:t>Leif Jönsson, Umeå University, </a:t>
            </a:r>
            <a:r>
              <a:rPr lang="en-GB" sz="800" dirty="0" smtClean="0"/>
              <a:t>Sweden; Professor </a:t>
            </a:r>
            <a:r>
              <a:rPr lang="en-GB" sz="800" dirty="0"/>
              <a:t>Juha Fiskari, Mid Sweden University, </a:t>
            </a:r>
            <a:r>
              <a:rPr lang="en-GB" sz="800" dirty="0" smtClean="0"/>
              <a:t>Sweden; Professor </a:t>
            </a:r>
            <a:r>
              <a:rPr lang="en-GB" sz="800" dirty="0"/>
              <a:t>Herbert </a:t>
            </a:r>
            <a:r>
              <a:rPr lang="en-GB" sz="800" dirty="0" err="1"/>
              <a:t>Sixta</a:t>
            </a:r>
            <a:r>
              <a:rPr lang="en-GB" sz="800" dirty="0"/>
              <a:t>, Aalto University, </a:t>
            </a:r>
            <a:r>
              <a:rPr lang="en-GB" sz="800" dirty="0" smtClean="0"/>
              <a:t>Finland; Professor </a:t>
            </a:r>
            <a:r>
              <a:rPr lang="en-GB" sz="800" dirty="0"/>
              <a:t>Gunnar </a:t>
            </a:r>
            <a:r>
              <a:rPr lang="en-GB" sz="800" dirty="0" err="1"/>
              <a:t>Westman</a:t>
            </a:r>
            <a:r>
              <a:rPr lang="en-GB" sz="800" dirty="0"/>
              <a:t>, Chalmers University of Technology, </a:t>
            </a:r>
            <a:r>
              <a:rPr lang="en-GB" sz="800" dirty="0" smtClean="0"/>
              <a:t>Sweden; Dr </a:t>
            </a:r>
            <a:r>
              <a:rPr lang="en-GB" sz="800" dirty="0"/>
              <a:t>Helena Håkansson, Karlstad University, </a:t>
            </a:r>
            <a:r>
              <a:rPr lang="en-GB" sz="800" dirty="0" smtClean="0"/>
              <a:t>Sweden; Dr </a:t>
            </a:r>
            <a:r>
              <a:rPr lang="en-GB" sz="800" dirty="0"/>
              <a:t>Kristina </a:t>
            </a:r>
            <a:r>
              <a:rPr lang="en-GB" sz="800" dirty="0" err="1"/>
              <a:t>Elg-Christoffersson</a:t>
            </a:r>
            <a:r>
              <a:rPr lang="en-GB" sz="800" dirty="0"/>
              <a:t>, </a:t>
            </a:r>
            <a:r>
              <a:rPr lang="en-GB" sz="800" dirty="0" err="1"/>
              <a:t>Domsjö</a:t>
            </a:r>
            <a:r>
              <a:rPr lang="en-GB" sz="800" dirty="0"/>
              <a:t> </a:t>
            </a:r>
            <a:r>
              <a:rPr lang="en-GB" sz="800" dirty="0" err="1"/>
              <a:t>Fabriker</a:t>
            </a:r>
            <a:r>
              <a:rPr lang="en-GB" sz="800" dirty="0"/>
              <a:t> AB, </a:t>
            </a:r>
            <a:r>
              <a:rPr lang="en-GB" sz="800" dirty="0" smtClean="0"/>
              <a:t>Sweden; Dr </a:t>
            </a:r>
            <a:r>
              <a:rPr lang="en-GB" sz="800" dirty="0" err="1"/>
              <a:t>Bjørn</a:t>
            </a:r>
            <a:r>
              <a:rPr lang="en-GB" sz="800" dirty="0"/>
              <a:t> </a:t>
            </a:r>
            <a:r>
              <a:rPr lang="en-GB" sz="800" dirty="0" err="1"/>
              <a:t>Kreutz</a:t>
            </a:r>
            <a:r>
              <a:rPr lang="en-GB" sz="800" dirty="0"/>
              <a:t>, </a:t>
            </a:r>
            <a:r>
              <a:rPr lang="en-GB" sz="800" dirty="0" err="1"/>
              <a:t>Borregaard</a:t>
            </a:r>
            <a:r>
              <a:rPr lang="en-GB" sz="800" dirty="0"/>
              <a:t> AS, Norway</a:t>
            </a:r>
            <a:endParaRPr lang="en-GB" sz="800" dirty="0" smtClean="0"/>
          </a:p>
          <a:p>
            <a:endParaRPr lang="en-GB" sz="800" b="1" dirty="0" smtClean="0"/>
          </a:p>
        </p:txBody>
      </p:sp>
      <p:pic>
        <p:nvPicPr>
          <p:cNvPr id="2" name="Bildobjekt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2656" y="107504"/>
            <a:ext cx="2034480" cy="699831"/>
          </a:xfrm>
          <a:prstGeom prst="rect">
            <a:avLst/>
          </a:prstGeom>
        </p:spPr>
      </p:pic>
      <p:pic>
        <p:nvPicPr>
          <p:cNvPr id="3" name="Picture 2"/>
          <p:cNvPicPr>
            <a:picLocks noChangeAspect="1"/>
          </p:cNvPicPr>
          <p:nvPr/>
        </p:nvPicPr>
        <p:blipFill>
          <a:blip r:embed="rId8"/>
          <a:stretch>
            <a:fillRect/>
          </a:stretch>
        </p:blipFill>
        <p:spPr>
          <a:xfrm>
            <a:off x="4119031" y="6938140"/>
            <a:ext cx="894145" cy="894145"/>
          </a:xfrm>
          <a:prstGeom prst="rect">
            <a:avLst/>
          </a:prstGeom>
        </p:spPr>
      </p:pic>
    </p:spTree>
    <p:extLst>
      <p:ext uri="{BB962C8B-B14F-4D97-AF65-F5344CB8AC3E}">
        <p14:creationId xmlns:p14="http://schemas.microsoft.com/office/powerpoint/2010/main" val="3898966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18</Words>
  <Application>Microsoft Office PowerPoint</Application>
  <PresentationFormat>On-screen Show (4:3)</PresentationFormat>
  <Paragraphs>32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Office-tema</vt:lpstr>
      <vt:lpstr>PowerPoint Presentation</vt:lpstr>
    </vt:vector>
  </TitlesOfParts>
  <Company>SP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Sören Back</dc:creator>
  <cp:lastModifiedBy>Ola Sundman</cp:lastModifiedBy>
  <cp:revision>35</cp:revision>
  <cp:lastPrinted>2018-01-09T08:57:02Z</cp:lastPrinted>
  <dcterms:created xsi:type="dcterms:W3CDTF">2016-01-04T14:52:33Z</dcterms:created>
  <dcterms:modified xsi:type="dcterms:W3CDTF">2020-02-24T09:12:21Z</dcterms:modified>
</cp:coreProperties>
</file>